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73" r:id="rId1"/>
  </p:sldMasterIdLst>
  <p:notesMasterIdLst>
    <p:notesMasterId r:id="rId36"/>
  </p:notesMasterIdLst>
  <p:sldIdLst>
    <p:sldId id="293" r:id="rId2"/>
    <p:sldId id="257" r:id="rId3"/>
    <p:sldId id="258" r:id="rId4"/>
    <p:sldId id="259" r:id="rId5"/>
    <p:sldId id="294" r:id="rId6"/>
    <p:sldId id="295" r:id="rId7"/>
    <p:sldId id="268" r:id="rId8"/>
    <p:sldId id="269" r:id="rId9"/>
    <p:sldId id="296" r:id="rId10"/>
    <p:sldId id="260" r:id="rId11"/>
    <p:sldId id="261" r:id="rId12"/>
    <p:sldId id="270" r:id="rId13"/>
    <p:sldId id="262" r:id="rId14"/>
    <p:sldId id="298" r:id="rId15"/>
    <p:sldId id="263" r:id="rId16"/>
    <p:sldId id="299" r:id="rId17"/>
    <p:sldId id="264" r:id="rId18"/>
    <p:sldId id="300" r:id="rId19"/>
    <p:sldId id="265" r:id="rId20"/>
    <p:sldId id="301" r:id="rId21"/>
    <p:sldId id="271" r:id="rId22"/>
    <p:sldId id="266" r:id="rId23"/>
    <p:sldId id="267" r:id="rId24"/>
    <p:sldId id="302" r:id="rId25"/>
    <p:sldId id="272" r:id="rId26"/>
    <p:sldId id="273" r:id="rId27"/>
    <p:sldId id="292" r:id="rId28"/>
    <p:sldId id="274" r:id="rId29"/>
    <p:sldId id="303" r:id="rId30"/>
    <p:sldId id="275" r:id="rId31"/>
    <p:sldId id="276" r:id="rId32"/>
    <p:sldId id="277" r:id="rId33"/>
    <p:sldId id="278" r:id="rId34"/>
    <p:sldId id="297" r:id="rId35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  <a:srgbClr val="A50021"/>
    <a:srgbClr val="0000FF"/>
    <a:srgbClr val="DB03BC"/>
    <a:srgbClr val="663300"/>
    <a:srgbClr val="FF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85" autoAdjust="0"/>
    <p:restoredTop sz="98507" autoAdjust="0"/>
  </p:normalViewPr>
  <p:slideViewPr>
    <p:cSldViewPr>
      <p:cViewPr varScale="1">
        <p:scale>
          <a:sx n="83" d="100"/>
          <a:sy n="83" d="100"/>
        </p:scale>
        <p:origin x="-103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0" d="100"/>
        <a:sy n="190" d="100"/>
      </p:scale>
      <p:origin x="0" y="233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1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B7DC581-8B67-43BF-8112-E91B20E98E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96380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4B77B44A-E60A-409F-BF2B-70B2D0BF8500}" type="slidenum">
              <a:rPr lang="en-US" altLang="zh-TW" smtClean="0">
                <a:latin typeface="Arial" charset="0"/>
              </a:rPr>
              <a:pPr eaLnBrk="1" hangingPunct="1"/>
              <a:t>2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zh-TW" altLang="en-US" sz="800" b="1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開始：</a:t>
            </a:r>
            <a:endParaRPr lang="en-US" altLang="zh-TW" sz="800" b="1" dirty="0" smtClean="0">
              <a:solidFill>
                <a:schemeClr val="tx2">
                  <a:satMod val="130000"/>
                </a:schemeClr>
              </a:solidFill>
              <a:latin typeface="+mn-ea"/>
            </a:endParaRPr>
          </a:p>
          <a:p>
            <a:pPr eaLnBrk="1" hangingPunct="1">
              <a:defRPr/>
            </a:pP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本章學習目標 有二項：</a:t>
            </a:r>
            <a:endParaRPr lang="en-US" altLang="zh-TW" sz="800" dirty="0" smtClean="0">
              <a:solidFill>
                <a:schemeClr val="tx2">
                  <a:satMod val="130000"/>
                </a:schemeClr>
              </a:solidFill>
              <a:latin typeface="+mn-ea"/>
            </a:endParaRPr>
          </a:p>
          <a:p>
            <a:pPr eaLnBrk="1" hangingPunct="1">
              <a:defRPr/>
            </a:pPr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72555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15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1658794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17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48028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19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2217881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21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405965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22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4214669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23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423573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25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2819853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26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3021873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27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2112893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28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36169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9756BFD2-441A-42C0-B38C-29AD82B8506D}" type="slidenum">
              <a:rPr lang="en-US" altLang="zh-TW" smtClean="0">
                <a:latin typeface="Arial" charset="0"/>
              </a:rPr>
              <a:pPr eaLnBrk="1" hangingPunct="1"/>
              <a:t>3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6-1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認識資料與資訊的關係</a:t>
            </a: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:</a:t>
            </a:r>
          </a:p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   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其中，「資料」轉換成「資訊」必須要經過一連串處理過程，而這一連串的處理過程就是透過「程式」來處理。</a:t>
            </a:r>
          </a:p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6-2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何謂資料結構？</a:t>
            </a:r>
          </a:p>
          <a:p>
            <a:pPr eaLnBrk="1" hangingPunct="1">
              <a:defRPr/>
            </a:pP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     「資料結構」</a:t>
            </a: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(Data Structures)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主要是探討如何將資料更有組織地存放到電腦記憶體中，以提昇程式之執行效率的一  </a:t>
            </a:r>
            <a:endParaRPr lang="en-US" altLang="zh-TW" sz="800" dirty="0" smtClean="0">
              <a:solidFill>
                <a:schemeClr val="tx2">
                  <a:satMod val="130000"/>
                </a:schemeClr>
              </a:solidFill>
              <a:latin typeface="+mn-ea"/>
            </a:endParaRPr>
          </a:p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    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門學問。</a:t>
            </a:r>
          </a:p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6-3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何謂演算法</a:t>
            </a: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?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演算法就是「解決問題的方法」</a:t>
            </a:r>
          </a:p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6-4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程式設計概念</a:t>
            </a: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:</a:t>
            </a:r>
          </a:p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   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步驟</a:t>
            </a: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1.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分析所要解決的問題    步驟</a:t>
            </a: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2.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設計解題的步驟   步驟</a:t>
            </a: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3.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編寫程式   步驟</a:t>
            </a: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4.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上機測試、偵測錯誤   步驟</a:t>
            </a: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5.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編寫程</a:t>
            </a:r>
            <a:endParaRPr lang="en-US" altLang="zh-TW" sz="800" dirty="0" smtClean="0">
              <a:solidFill>
                <a:schemeClr val="tx2">
                  <a:satMod val="130000"/>
                </a:schemeClr>
              </a:solidFill>
              <a:latin typeface="+mn-ea"/>
            </a:endParaRPr>
          </a:p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   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式說明書</a:t>
            </a:r>
          </a:p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6-5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結構化程式設計</a:t>
            </a:r>
          </a:p>
          <a:p>
            <a:pPr eaLnBrk="1" hangingPunct="1">
              <a:defRPr/>
            </a:pP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    利用「由上而下」的技巧，將程式分解成許多個獨立功能的模組。並且每一個模組都是由三種結構所組成。分別為循序結構、選擇結構及重複結構。</a:t>
            </a:r>
          </a:p>
          <a:p>
            <a:pPr eaLnBrk="1" hangingPunct="1">
              <a:defRPr/>
            </a:pPr>
            <a:r>
              <a:rPr lang="en-US" altLang="zh-TW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6-6 </a:t>
            </a: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演算法的效率評估 </a:t>
            </a:r>
          </a:p>
          <a:p>
            <a:pPr eaLnBrk="1" hangingPunct="1">
              <a:defRPr/>
            </a:pPr>
            <a:r>
              <a:rPr lang="zh-TW" altLang="en-US" sz="800" dirty="0" smtClean="0">
                <a:solidFill>
                  <a:schemeClr val="tx2">
                    <a:satMod val="130000"/>
                  </a:schemeClr>
                </a:solidFill>
                <a:latin typeface="+mn-ea"/>
              </a:rPr>
              <a:t>    指用來計算某些演算法所撰寫的程式，在經過編譯之後，實際執行所需要的時間。</a:t>
            </a:r>
          </a:p>
          <a:p>
            <a:pPr eaLnBrk="1" hangingPunct="1">
              <a:defRPr/>
            </a:pPr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9483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30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2450586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31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2665983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32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3321516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33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397929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4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1638140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7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422053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8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208809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10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2953736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11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382426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12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1629604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DBBAAC-1D57-42B6-8BC3-11559FC1BB04}" type="slidenum">
              <a:rPr lang="en-US" altLang="zh-TW" smtClean="0">
                <a:latin typeface="Arial" charset="0"/>
              </a:rPr>
              <a:pPr eaLnBrk="1" hangingPunct="1"/>
              <a:t>13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 smtClean="0"/>
              <a:t>圖：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接下來，我們可以從圖</a:t>
            </a:r>
            <a:r>
              <a:rPr lang="en-US" altLang="zh-TW" dirty="0" smtClean="0"/>
              <a:t>6-1</a:t>
            </a:r>
            <a:r>
              <a:rPr lang="zh-TW" altLang="en-US" dirty="0" smtClean="0"/>
              <a:t>來說明「資料與資訊的關係」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當我們「輸入原始成績」之後，如何輸出一張成績單呢？那就必須要透過「程式」來進行處理，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而在資料結構中，程式</a:t>
            </a:r>
            <a:r>
              <a:rPr lang="en-US" altLang="zh-TW" dirty="0" smtClean="0"/>
              <a:t>=</a:t>
            </a:r>
            <a:r>
              <a:rPr lang="zh-TW" altLang="en-US" dirty="0" smtClean="0"/>
              <a:t>資料結構</a:t>
            </a:r>
            <a:r>
              <a:rPr lang="en-US" altLang="zh-TW" dirty="0" smtClean="0"/>
              <a:t>+</a:t>
            </a:r>
            <a:r>
              <a:rPr lang="zh-TW" altLang="en-US" dirty="0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276333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fld id="{35A2C4B1-3D9E-41AF-B494-7FAEB9D6FD95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線接點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橢圓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橢圓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橢圓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pPr>
              <a:defRPr/>
            </a:pPr>
            <a:fld id="{B8D7FC7E-C07C-4617-B63F-2E439EC2B894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165DFC-7996-49E8-A1F8-54C277F4C226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716667-1043-4499-9631-EC6E73562CB1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FE3FCA-5972-4264-89E1-C263A652BC14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4351-7ABA-4EE1-88A8-3732E4BBF8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fld id="{FBE9127C-1357-4EE7-A8EA-B452E58B4C17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F51053AD-C8C5-434F-BBCE-9A761EDA0067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en-US" altLang="zh-TW"/>
          </a:p>
        </p:txBody>
      </p:sp>
      <p:pic>
        <p:nvPicPr>
          <p:cNvPr id="4098" name="Picture 2" descr="b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9589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>
              <a:defRPr/>
            </a:pPr>
            <a:fld id="{FBD1112C-3AFA-4666-AC6B-69428FCFBBB5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線接點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線接點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橢圓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橢圓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橢圓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線接點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>
              <a:defRPr/>
            </a:pPr>
            <a:fld id="{1B0B9E6B-3F5F-430E-BAB9-888B7D985DC6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11FAFB-7BF3-4654-8BB7-1EF6C94ED8EF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BDB3E3-AA33-45CD-A039-C302A3C96421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95AD39-496A-431A-A560-5C60BDC6C5C9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C31400-8B10-40F8-A381-7EF79F67D926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fld id="{14122F5E-6D86-48CD-BE29-F332D705C6D7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282A8286-163B-49F4-98CF-4DD024CC604E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2D21B1-B102-40DB-AB66-857D0D4F26BD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E11CD3-E35D-4611-AD42-DDB11E2EE3BD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橢圓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 dirty="0"/>
          </a:p>
        </p:txBody>
      </p:sp>
      <p:sp>
        <p:nvSpPr>
          <p:cNvPr id="21" name="日期版面配置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fld id="{43CB6A0B-9AED-4A9A-8D52-D438CC35EDDC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2C4C9803-1DBC-487F-AF4F-3385795C663A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橢圓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線接點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fld id="{449F42E7-A811-49AB-89B2-FA050B30931D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DF6FEE0E-372F-464D-ACDE-9B32268A10B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BD1112C-3AFA-4666-AC6B-69428FCFBBB5}" type="datetime1">
              <a:rPr lang="zh-TW" altLang="en-US" smtClean="0"/>
              <a:pPr>
                <a:defRPr/>
              </a:pPr>
              <a:t>2016/8/26</a:t>
            </a:fld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橢圓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B0B9E6B-3F5F-430E-BAB9-888B7D985DC6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第五章 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altLang="zh-TW" smtClean="0"/>
              <a:t>MariaDB</a:t>
            </a:r>
            <a:r>
              <a:rPr lang="zh-TW" altLang="en-US" smtClean="0"/>
              <a:t>資料庫的管理環境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mtClean="0"/>
              <a:t>作者：李春雄  博士</a:t>
            </a:r>
            <a:endParaRPr lang="en-US" altLang="zh-TW" smtClean="0"/>
          </a:p>
          <a:p>
            <a:endParaRPr lang="zh-TW" altLang="en-US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34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3</a:t>
            </a:r>
            <a:r>
              <a:rPr lang="zh-TW" altLang="zh-TW" dirty="0" smtClean="0"/>
              <a:t>：</a:t>
            </a:r>
            <a:r>
              <a:rPr lang="zh-TW" altLang="zh-TW" dirty="0"/>
              <a:t>依照使用者不同的作業系統，來點選不同版本的下載點</a:t>
            </a:r>
            <a:r>
              <a:rPr lang="zh-TW" altLang="zh-TW" dirty="0" smtClean="0"/>
              <a:t>。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9448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48067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4</a:t>
            </a:r>
            <a:r>
              <a:rPr lang="zh-TW" altLang="zh-TW" dirty="0" smtClean="0"/>
              <a:t>：</a:t>
            </a:r>
            <a:r>
              <a:rPr lang="zh-TW" altLang="zh-TW" dirty="0"/>
              <a:t>直接帶領使用者下載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5" y="1073086"/>
            <a:ext cx="9131002" cy="492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31969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5-2-2</a:t>
            </a:r>
            <a:r>
              <a:rPr lang="zh-TW" altLang="en-US" smtClean="0"/>
              <a:t>　安裝</a:t>
            </a:r>
            <a:r>
              <a:rPr lang="en-US" altLang="zh-TW" smtClean="0"/>
              <a:t>MariaDB</a:t>
            </a:r>
            <a:endParaRPr lang="zh-TW" altLang="zh-TW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1</a:t>
            </a:r>
            <a:r>
              <a:rPr lang="zh-TW" altLang="zh-TW" dirty="0" smtClean="0"/>
              <a:t>：</a:t>
            </a:r>
            <a:r>
              <a:rPr lang="zh-TW" altLang="zh-TW" dirty="0"/>
              <a:t>在歡迎對話視窗中，按「</a:t>
            </a:r>
            <a:r>
              <a:rPr lang="en-US" altLang="zh-TW" dirty="0"/>
              <a:t>Next</a:t>
            </a:r>
            <a:r>
              <a:rPr lang="zh-TW" altLang="zh-TW" dirty="0"/>
              <a:t>」鈕。</a:t>
            </a:r>
          </a:p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120719"/>
            <a:ext cx="5973093" cy="473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81871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2</a:t>
            </a:r>
            <a:r>
              <a:rPr lang="zh-TW" altLang="zh-TW" dirty="0" smtClean="0"/>
              <a:t>：</a:t>
            </a:r>
            <a:r>
              <a:rPr lang="zh-TW" altLang="zh-TW" dirty="0"/>
              <a:t>勾選「</a:t>
            </a:r>
            <a:r>
              <a:rPr lang="en-US" altLang="zh-TW" dirty="0"/>
              <a:t>I accept the …</a:t>
            </a:r>
            <a:r>
              <a:rPr lang="zh-TW" altLang="zh-TW" dirty="0"/>
              <a:t>」之後再按「</a:t>
            </a:r>
            <a:r>
              <a:rPr lang="en-US" altLang="zh-TW" dirty="0"/>
              <a:t>Next</a:t>
            </a:r>
            <a:r>
              <a:rPr lang="zh-TW" altLang="zh-TW" dirty="0"/>
              <a:t>」鈕</a:t>
            </a:r>
            <a:r>
              <a:rPr lang="zh-TW" altLang="zh-TW" dirty="0" smtClean="0"/>
              <a:t>。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55876"/>
            <a:ext cx="7126560" cy="550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73764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3</a:t>
            </a:r>
            <a:r>
              <a:rPr lang="zh-TW" altLang="zh-TW" dirty="0" smtClean="0"/>
              <a:t>：</a:t>
            </a:r>
            <a:r>
              <a:rPr lang="zh-TW" altLang="zh-TW" dirty="0"/>
              <a:t>點選「</a:t>
            </a:r>
            <a:r>
              <a:rPr lang="en-US" altLang="zh-TW" dirty="0"/>
              <a:t>Create new …</a:t>
            </a:r>
            <a:r>
              <a:rPr lang="zh-TW" altLang="zh-TW" dirty="0"/>
              <a:t>」之後再按「</a:t>
            </a:r>
            <a:r>
              <a:rPr lang="en-US" altLang="zh-TW" dirty="0"/>
              <a:t>Next</a:t>
            </a:r>
            <a:r>
              <a:rPr lang="zh-TW" altLang="zh-TW" dirty="0"/>
              <a:t>」鈕</a:t>
            </a:r>
            <a:r>
              <a:rPr lang="zh-TW" altLang="zh-TW" dirty="0" smtClean="0"/>
              <a:t>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545734" cy="5092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5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4</a:t>
            </a:r>
            <a:r>
              <a:rPr lang="zh-TW" altLang="zh-TW" dirty="0" smtClean="0"/>
              <a:t>：</a:t>
            </a:r>
            <a:r>
              <a:rPr lang="zh-TW" altLang="zh-TW" dirty="0"/>
              <a:t>直接按「</a:t>
            </a:r>
            <a:r>
              <a:rPr lang="en-US" altLang="zh-TW" dirty="0"/>
              <a:t>Next</a:t>
            </a:r>
            <a:r>
              <a:rPr lang="zh-TW" altLang="zh-TW" dirty="0"/>
              <a:t>」鈕。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6968256" cy="5442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85334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5</a:t>
            </a:r>
            <a:r>
              <a:rPr lang="zh-TW" altLang="zh-TW" dirty="0" smtClean="0"/>
              <a:t>：</a:t>
            </a:r>
            <a:r>
              <a:rPr lang="zh-TW" altLang="zh-TW" dirty="0"/>
              <a:t>設定「密碼」</a:t>
            </a:r>
            <a:r>
              <a:rPr lang="zh-TW" altLang="zh-TW" dirty="0" smtClean="0"/>
              <a:t>，勾</a:t>
            </a:r>
            <a:r>
              <a:rPr lang="zh-TW" altLang="zh-TW" dirty="0"/>
              <a:t>選以下項目，最後，再按「</a:t>
            </a:r>
            <a:r>
              <a:rPr lang="en-US" altLang="zh-TW" dirty="0"/>
              <a:t>Next</a:t>
            </a:r>
            <a:r>
              <a:rPr lang="zh-TW" altLang="zh-TW" dirty="0"/>
              <a:t>」鈕</a:t>
            </a:r>
            <a:r>
              <a:rPr lang="zh-TW" altLang="zh-TW" dirty="0" smtClean="0"/>
              <a:t>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6794507" cy="53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9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6</a:t>
            </a:r>
            <a:r>
              <a:rPr lang="zh-TW" altLang="zh-TW" dirty="0" smtClean="0"/>
              <a:t>：</a:t>
            </a:r>
            <a:r>
              <a:rPr lang="zh-TW" altLang="zh-TW" dirty="0"/>
              <a:t>設定資料庫相關資料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zh-TW" sz="2400" dirty="0"/>
              <a:t>【註】如果你的電腦中沒有安裝</a:t>
            </a:r>
            <a:r>
              <a:rPr lang="en-US" altLang="zh-TW" sz="2400" dirty="0"/>
              <a:t>MySQL</a:t>
            </a:r>
            <a:r>
              <a:rPr lang="zh-TW" altLang="zh-TW" sz="2400" dirty="0"/>
              <a:t>時，就可以使用</a:t>
            </a:r>
            <a:r>
              <a:rPr lang="en-US" altLang="zh-TW" sz="2400" dirty="0"/>
              <a:t>TCP port</a:t>
            </a:r>
            <a:r>
              <a:rPr lang="zh-TW" altLang="zh-TW" sz="2400" dirty="0"/>
              <a:t>：</a:t>
            </a:r>
            <a:r>
              <a:rPr lang="en-US" altLang="zh-TW" sz="2400" dirty="0"/>
              <a:t>3306</a:t>
            </a:r>
            <a:endParaRPr lang="zh-TW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5904656" cy="455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7043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7</a:t>
            </a:r>
            <a:r>
              <a:rPr lang="zh-TW" altLang="zh-TW" dirty="0" smtClean="0"/>
              <a:t>：</a:t>
            </a:r>
            <a:r>
              <a:rPr lang="zh-TW" altLang="zh-TW" dirty="0"/>
              <a:t>直接按「</a:t>
            </a:r>
            <a:r>
              <a:rPr lang="en-US" altLang="zh-TW" dirty="0"/>
              <a:t>Next</a:t>
            </a:r>
            <a:r>
              <a:rPr lang="zh-TW" altLang="zh-TW" dirty="0"/>
              <a:t>」鈕。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1136774"/>
            <a:ext cx="6829003" cy="5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0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8</a:t>
            </a:r>
            <a:r>
              <a:rPr lang="zh-TW" altLang="zh-TW" dirty="0" smtClean="0"/>
              <a:t>：</a:t>
            </a:r>
            <a:r>
              <a:rPr lang="zh-TW" altLang="zh-TW" dirty="0"/>
              <a:t>準備開始安裝，請直接按「</a:t>
            </a:r>
            <a:r>
              <a:rPr lang="en-US" altLang="zh-TW" dirty="0"/>
              <a:t>Install</a:t>
            </a:r>
            <a:r>
              <a:rPr lang="zh-TW" altLang="zh-TW" dirty="0"/>
              <a:t>」鈕。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0414"/>
            <a:ext cx="7347347" cy="573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13357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本章學習目標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讓讀者瞭解何謂</a:t>
            </a:r>
            <a:r>
              <a:rPr lang="en-US" altLang="zh-TW" dirty="0" err="1" smtClean="0"/>
              <a:t>MariaDB</a:t>
            </a:r>
            <a:r>
              <a:rPr lang="zh-TW" altLang="en-US" dirty="0" smtClean="0"/>
              <a:t>資料庫、取得及安裝。</a:t>
            </a:r>
          </a:p>
          <a:p>
            <a:r>
              <a:rPr lang="zh-TW" altLang="en-US" dirty="0" smtClean="0"/>
              <a:t>讓讀者瞭解如何設定、使用</a:t>
            </a:r>
            <a:r>
              <a:rPr lang="en-US" altLang="zh-TW" dirty="0" err="1" smtClean="0"/>
              <a:t>HeidiSQL</a:t>
            </a:r>
            <a:r>
              <a:rPr lang="zh-TW" altLang="en-US" dirty="0" smtClean="0"/>
              <a:t>資料庫管理工具及撰寫第一支</a:t>
            </a:r>
            <a:r>
              <a:rPr lang="en-US" altLang="zh-TW" dirty="0" smtClean="0"/>
              <a:t>SQL</a:t>
            </a:r>
            <a:r>
              <a:rPr lang="zh-TW" altLang="en-US" dirty="0" smtClean="0"/>
              <a:t>指令程式。</a:t>
            </a:r>
          </a:p>
          <a:p>
            <a:endParaRPr lang="zh-TW" alt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 smtClean="0"/>
              <a:t>步驟</a:t>
            </a:r>
            <a:r>
              <a:rPr lang="en-US" altLang="zh-TW" dirty="0" smtClean="0"/>
              <a:t>9</a:t>
            </a:r>
            <a:r>
              <a:rPr lang="zh-TW" altLang="zh-TW" dirty="0" smtClean="0"/>
              <a:t>：</a:t>
            </a:r>
            <a:r>
              <a:rPr lang="zh-TW" altLang="zh-TW" dirty="0"/>
              <a:t>安裝完成，請直接按「</a:t>
            </a:r>
            <a:r>
              <a:rPr lang="en-US" altLang="zh-TW" dirty="0"/>
              <a:t>Finish</a:t>
            </a:r>
            <a:r>
              <a:rPr lang="zh-TW" altLang="zh-TW" dirty="0"/>
              <a:t>」鈕。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30743"/>
            <a:ext cx="6241449" cy="48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17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 </a:t>
            </a:r>
            <a:r>
              <a:rPr lang="zh-TW" altLang="en-US" smtClean="0"/>
              <a:t>如何設定及使用</a:t>
            </a:r>
            <a:r>
              <a:rPr lang="en-US" altLang="zh-TW" smtClean="0"/>
              <a:t>HeidiSQL</a:t>
            </a:r>
            <a:r>
              <a:rPr lang="zh-TW" altLang="en-US" smtClean="0"/>
              <a:t>資料庫管理工具</a:t>
            </a:r>
            <a:endParaRPr lang="zh-TW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既然「</a:t>
            </a:r>
            <a:r>
              <a:rPr lang="en-US" altLang="zh-TW" dirty="0" err="1" smtClean="0"/>
              <a:t>HeidiSQL</a:t>
            </a:r>
            <a:r>
              <a:rPr lang="zh-TW" altLang="en-US" dirty="0" smtClean="0"/>
              <a:t>」是一套專門用來管理「</a:t>
            </a:r>
            <a:r>
              <a:rPr lang="en-US" altLang="zh-TW" dirty="0" err="1" smtClean="0"/>
              <a:t>MariaDB</a:t>
            </a:r>
            <a:r>
              <a:rPr lang="zh-TW" altLang="en-US" dirty="0" smtClean="0"/>
              <a:t>」資料庫的管理工具，那我們必須要再了解如何設定及使用</a:t>
            </a:r>
            <a:endParaRPr lang="en-US" altLang="zh-TW" dirty="0" smtClean="0"/>
          </a:p>
          <a:p>
            <a:r>
              <a:rPr lang="zh-TW" altLang="en-US" dirty="0" smtClean="0"/>
              <a:t>定義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一套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上自由和開放原始碼的</a:t>
            </a:r>
            <a:r>
              <a:rPr lang="en-US" altLang="zh-TW" dirty="0" smtClean="0"/>
              <a:t>MySQL</a:t>
            </a:r>
            <a:r>
              <a:rPr lang="zh-TW" altLang="en-US" dirty="0" smtClean="0"/>
              <a:t>用戶端的資料庫管理工具</a:t>
            </a:r>
            <a:endParaRPr lang="en-US" altLang="zh-TW" dirty="0" smtClean="0"/>
          </a:p>
          <a:p>
            <a:r>
              <a:rPr lang="zh-TW" altLang="en-US" dirty="0" smtClean="0"/>
              <a:t>優點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它支援</a:t>
            </a:r>
            <a:r>
              <a:rPr lang="en-US" altLang="zh-TW" dirty="0" err="1" smtClean="0"/>
              <a:t>MariaDB</a:t>
            </a:r>
            <a:r>
              <a:rPr lang="zh-TW" altLang="en-US" dirty="0" smtClean="0"/>
              <a:t>的</a:t>
            </a:r>
            <a:r>
              <a:rPr lang="en-US" altLang="zh-TW" dirty="0" smtClean="0"/>
              <a:t>5.2.7</a:t>
            </a:r>
            <a:r>
              <a:rPr lang="zh-TW" altLang="en-US" dirty="0" smtClean="0"/>
              <a:t>版本和以後的版本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984972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一、設定</a:t>
            </a:r>
            <a:r>
              <a:rPr lang="en-US" altLang="zh-TW" dirty="0" err="1"/>
              <a:t>HeidiSQL</a:t>
            </a:r>
            <a:r>
              <a:rPr lang="zh-TW" altLang="zh-TW" dirty="0"/>
              <a:t>資料庫管理工具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zh-TW" dirty="0" smtClean="0"/>
              <a:t>步驟</a:t>
            </a:r>
            <a:r>
              <a:rPr lang="zh-TW" altLang="en-US" dirty="0" smtClean="0"/>
              <a:t>一</a:t>
            </a:r>
            <a:r>
              <a:rPr lang="zh-TW" altLang="zh-TW" dirty="0" smtClean="0"/>
              <a:t>：</a:t>
            </a:r>
            <a:r>
              <a:rPr lang="zh-TW" altLang="zh-TW" dirty="0"/>
              <a:t>開始／所有</a:t>
            </a:r>
            <a:r>
              <a:rPr lang="zh-TW" altLang="zh-TW" dirty="0" smtClean="0"/>
              <a:t>程式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dirty="0" smtClean="0"/>
              <a:t>／</a:t>
            </a:r>
            <a:r>
              <a:rPr lang="en-US" altLang="zh-TW" dirty="0" err="1"/>
              <a:t>MariaDB</a:t>
            </a:r>
            <a:r>
              <a:rPr lang="en-US" altLang="zh-TW" dirty="0"/>
              <a:t> 10.1(</a:t>
            </a:r>
            <a:r>
              <a:rPr lang="en-US" altLang="zh-TW" dirty="0" err="1"/>
              <a:t>x64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/>
              <a:t>/</a:t>
            </a:r>
            <a:r>
              <a:rPr lang="en-US" altLang="zh-TW" dirty="0" err="1"/>
              <a:t>HeidiSQL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80728"/>
            <a:ext cx="318135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22394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步驟二：在「會話管理器」對話方塊中，按左下方的「新建」鈕</a:t>
            </a:r>
            <a:r>
              <a:rPr lang="zh-TW" altLang="zh-TW" dirty="0" smtClean="0"/>
              <a:t>。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6283796" cy="539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3608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步驟三：設定新的連線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27232"/>
            <a:ext cx="7130182" cy="553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2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二、開啟</a:t>
            </a:r>
            <a:r>
              <a:rPr lang="en-US" altLang="zh-TW" dirty="0" err="1"/>
              <a:t>HeidiSQL</a:t>
            </a:r>
            <a:r>
              <a:rPr lang="zh-TW" altLang="zh-TW" dirty="0"/>
              <a:t>資料庫管理工具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zh-TW" sz="2400" dirty="0" smtClean="0"/>
              <a:t>在前</a:t>
            </a:r>
            <a:r>
              <a:rPr lang="zh-TW" altLang="zh-TW" sz="2400" dirty="0"/>
              <a:t>一個步驟中，已經完成</a:t>
            </a:r>
            <a:r>
              <a:rPr lang="en-US" altLang="zh-TW" sz="2400" dirty="0" err="1"/>
              <a:t>HeidiSQL</a:t>
            </a:r>
            <a:r>
              <a:rPr lang="zh-TW" altLang="zh-TW" sz="2400" dirty="0"/>
              <a:t>資料庫管理工具的</a:t>
            </a:r>
            <a:r>
              <a:rPr lang="zh-TW" altLang="zh-TW" sz="2400" dirty="0" smtClean="0"/>
              <a:t>設定，以後只需</a:t>
            </a:r>
            <a:r>
              <a:rPr lang="zh-TW" altLang="zh-TW" sz="2400" dirty="0"/>
              <a:t>要按「打開」鈕，即可開啟</a:t>
            </a:r>
            <a:r>
              <a:rPr lang="en-US" altLang="zh-TW" sz="2400" dirty="0" err="1"/>
              <a:t>HeidiSQL</a:t>
            </a:r>
            <a:r>
              <a:rPr lang="zh-TW" altLang="zh-TW" sz="2400" dirty="0"/>
              <a:t>資料庫管理工具。</a:t>
            </a:r>
          </a:p>
          <a:p>
            <a:endParaRPr lang="zh-TW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14121"/>
            <a:ext cx="4648027" cy="403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82759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 步驟五： </a:t>
            </a:r>
            <a:r>
              <a:rPr lang="en-US" altLang="zh-TW" dirty="0" err="1"/>
              <a:t>HeidiSQL</a:t>
            </a:r>
            <a:r>
              <a:rPr lang="zh-TW" altLang="zh-TW" dirty="0"/>
              <a:t>資料庫管理工具主畫面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9438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92858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 </a:t>
            </a:r>
            <a:r>
              <a:rPr lang="zh-TW" altLang="en-US" smtClean="0"/>
              <a:t>利用</a:t>
            </a:r>
            <a:r>
              <a:rPr lang="en-US" altLang="zh-TW" smtClean="0"/>
              <a:t>HeidiSQL</a:t>
            </a:r>
            <a:r>
              <a:rPr lang="zh-TW" altLang="en-US" smtClean="0"/>
              <a:t>工具撰寫第一支</a:t>
            </a:r>
            <a:r>
              <a:rPr lang="en-US" altLang="zh-TW" smtClean="0"/>
              <a:t>SQL</a:t>
            </a:r>
            <a:r>
              <a:rPr lang="zh-TW" altLang="en-US" smtClean="0"/>
              <a:t>指令程式</a:t>
            </a:r>
            <a:endParaRPr lang="zh-TW" altLang="zh-TW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一、</a:t>
            </a:r>
            <a:r>
              <a:rPr lang="zh-TW" altLang="zh-TW" dirty="0" smtClean="0"/>
              <a:t>建立</a:t>
            </a:r>
            <a:r>
              <a:rPr lang="zh-TW" altLang="zh-TW" dirty="0"/>
              <a:t>資料庫</a:t>
            </a:r>
            <a:r>
              <a:rPr lang="en-US" altLang="zh-TW" dirty="0"/>
              <a:t>(</a:t>
            </a:r>
            <a:r>
              <a:rPr lang="en-US" altLang="zh-TW" dirty="0" err="1"/>
              <a:t>MyDB</a:t>
            </a:r>
            <a:r>
              <a:rPr lang="en-US" altLang="zh-TW" dirty="0"/>
              <a:t>) </a:t>
            </a:r>
            <a:endParaRPr lang="zh-TW" altLang="zh-TW" dirty="0"/>
          </a:p>
          <a:p>
            <a:pPr lvl="1"/>
            <a:r>
              <a:rPr lang="en-US" altLang="zh-TW" dirty="0"/>
              <a:t>(</a:t>
            </a:r>
            <a:r>
              <a:rPr lang="zh-TW" altLang="zh-TW" dirty="0"/>
              <a:t>一</a:t>
            </a:r>
            <a:r>
              <a:rPr lang="en-US" altLang="zh-TW" dirty="0"/>
              <a:t>)</a:t>
            </a:r>
            <a:r>
              <a:rPr lang="zh-TW" altLang="zh-TW" dirty="0"/>
              <a:t>撰寫</a:t>
            </a:r>
            <a:r>
              <a:rPr lang="en-US" altLang="zh-TW" dirty="0"/>
              <a:t>SQL</a:t>
            </a:r>
            <a:r>
              <a:rPr lang="zh-TW" altLang="zh-TW" dirty="0"/>
              <a:t>指令並執行</a:t>
            </a:r>
          </a:p>
          <a:p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280920" cy="529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80086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zh-TW" dirty="0"/>
              <a:t>二</a:t>
            </a:r>
            <a:r>
              <a:rPr lang="en-US" altLang="zh-TW" dirty="0"/>
              <a:t>) </a:t>
            </a:r>
            <a:r>
              <a:rPr lang="zh-TW" altLang="zh-TW" dirty="0"/>
              <a:t>重新整理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052736"/>
            <a:ext cx="7915275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1305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zh-TW" dirty="0"/>
              <a:t>三</a:t>
            </a:r>
            <a:r>
              <a:rPr lang="en-US" altLang="zh-TW" dirty="0"/>
              <a:t>) </a:t>
            </a:r>
            <a:r>
              <a:rPr lang="zh-TW" altLang="zh-TW" dirty="0"/>
              <a:t>顯示剛才建立的資料庫名稱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196752"/>
            <a:ext cx="79819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9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本章內容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mtClean="0"/>
              <a:t>5-1 </a:t>
            </a:r>
            <a:r>
              <a:rPr lang="zh-TW" altLang="en-US" smtClean="0"/>
              <a:t>何謂</a:t>
            </a:r>
            <a:r>
              <a:rPr lang="en-US" altLang="zh-TW" smtClean="0"/>
              <a:t>MariaDB</a:t>
            </a:r>
            <a:r>
              <a:rPr lang="zh-TW" altLang="en-US" smtClean="0"/>
              <a:t>資料庫</a:t>
            </a:r>
          </a:p>
          <a:p>
            <a:r>
              <a:rPr lang="en-US" altLang="zh-TW" smtClean="0"/>
              <a:t>5-2 </a:t>
            </a:r>
            <a:r>
              <a:rPr lang="zh-TW" altLang="en-US" smtClean="0"/>
              <a:t>如何取得及安裝</a:t>
            </a:r>
            <a:r>
              <a:rPr lang="en-US" altLang="zh-TW" smtClean="0"/>
              <a:t>MariaDB</a:t>
            </a:r>
            <a:r>
              <a:rPr lang="zh-TW" altLang="en-US" smtClean="0"/>
              <a:t>資料庫</a:t>
            </a:r>
          </a:p>
          <a:p>
            <a:r>
              <a:rPr lang="en-US" altLang="zh-TW" smtClean="0"/>
              <a:t>5-3 </a:t>
            </a:r>
            <a:r>
              <a:rPr lang="zh-TW" altLang="en-US" smtClean="0"/>
              <a:t>如何設定及使用</a:t>
            </a:r>
            <a:r>
              <a:rPr lang="en-US" altLang="zh-TW" smtClean="0"/>
              <a:t>HeidiSQL</a:t>
            </a:r>
            <a:r>
              <a:rPr lang="zh-TW" altLang="en-US" smtClean="0"/>
              <a:t>資料庫管理工具</a:t>
            </a:r>
          </a:p>
          <a:p>
            <a:r>
              <a:rPr lang="en-US" altLang="zh-TW" smtClean="0"/>
              <a:t>5-4 </a:t>
            </a:r>
            <a:r>
              <a:rPr lang="zh-TW" altLang="en-US" smtClean="0"/>
              <a:t>利用</a:t>
            </a:r>
            <a:r>
              <a:rPr lang="en-US" altLang="zh-TW" smtClean="0"/>
              <a:t>HeidiSQL</a:t>
            </a:r>
            <a:r>
              <a:rPr lang="zh-TW" altLang="en-US" smtClean="0"/>
              <a:t>工具撰寫第一支</a:t>
            </a:r>
            <a:r>
              <a:rPr lang="en-US" altLang="zh-TW" smtClean="0"/>
              <a:t>SQL</a:t>
            </a:r>
            <a:r>
              <a:rPr lang="zh-TW" altLang="en-US" smtClean="0"/>
              <a:t>指令程式</a:t>
            </a:r>
            <a:endParaRPr lang="en-US" altLang="zh-TW" smtClean="0"/>
          </a:p>
          <a:p>
            <a:endParaRPr lang="en-US" altLang="zh-TW" smtClean="0"/>
          </a:p>
          <a:p>
            <a:endParaRPr lang="zh-TW" alt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/>
              <a:t>二、建立資料表</a:t>
            </a:r>
            <a:r>
              <a:rPr lang="en-US" altLang="zh-TW" dirty="0" smtClean="0"/>
              <a:t>(Student) 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zh-TW" dirty="0" smtClean="0"/>
              <a:t>一</a:t>
            </a:r>
            <a:r>
              <a:rPr lang="en-US" altLang="zh-TW" dirty="0" smtClean="0"/>
              <a:t>)</a:t>
            </a:r>
            <a:r>
              <a:rPr lang="zh-TW" altLang="zh-TW" dirty="0" smtClean="0"/>
              <a:t>撰寫</a:t>
            </a:r>
            <a:r>
              <a:rPr lang="en-US" altLang="zh-TW" dirty="0" smtClean="0"/>
              <a:t>SQL</a:t>
            </a:r>
            <a:r>
              <a:rPr lang="zh-TW" altLang="zh-TW" dirty="0" smtClean="0"/>
              <a:t>指令並執行</a:t>
            </a:r>
          </a:p>
          <a:p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75" y="2132855"/>
            <a:ext cx="5972861" cy="432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22078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zh-TW" dirty="0"/>
              <a:t>二</a:t>
            </a:r>
            <a:r>
              <a:rPr lang="en-US" altLang="zh-TW" dirty="0"/>
              <a:t>) </a:t>
            </a:r>
            <a:r>
              <a:rPr lang="zh-TW" altLang="zh-TW" dirty="0"/>
              <a:t>重新整理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93322"/>
            <a:ext cx="7698552" cy="586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82417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zh-TW" dirty="0"/>
              <a:t>三</a:t>
            </a:r>
            <a:r>
              <a:rPr lang="en-US" altLang="zh-TW" dirty="0"/>
              <a:t>) </a:t>
            </a:r>
            <a:r>
              <a:rPr lang="zh-TW" altLang="zh-TW" dirty="0"/>
              <a:t>顯示剛才建立的「學生資料表」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13897"/>
            <a:ext cx="7418784" cy="570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13555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三、新增記錄到資料表中 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791081" cy="239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9890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四、查詢「學生資料表」中的記錄 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047750"/>
            <a:ext cx="78676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04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何謂</a:t>
            </a:r>
            <a:r>
              <a:rPr lang="en-US" altLang="zh-TW" smtClean="0"/>
              <a:t>MariaDB</a:t>
            </a:r>
            <a:r>
              <a:rPr lang="zh-TW" altLang="en-US" smtClean="0"/>
              <a:t>資料庫？</a:t>
            </a:r>
            <a:endParaRPr lang="zh-TW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smtClean="0"/>
              <a:t>我們都知道，資料庫是儲存資料的地方，但是如果資料只是儲存到電腦的檔案中，其效用並不大。</a:t>
            </a:r>
            <a:endParaRPr lang="en-US" altLang="zh-TW" smtClean="0"/>
          </a:p>
          <a:p>
            <a:r>
              <a:rPr lang="zh-TW" altLang="en-US" smtClean="0"/>
              <a:t>因此，我們還需要有一套能夠讓我們很方便地管理這些資料庫檔案的軟體，這軟體就是所謂的</a:t>
            </a:r>
            <a:r>
              <a:rPr lang="en-US" altLang="zh-TW" smtClean="0"/>
              <a:t>『</a:t>
            </a:r>
            <a:r>
              <a:rPr lang="zh-TW" altLang="en-US" smtClean="0"/>
              <a:t>資料庫管理系統</a:t>
            </a:r>
            <a:r>
              <a:rPr lang="en-US" altLang="zh-TW" smtClean="0"/>
              <a:t>』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在本書中，筆者是以「</a:t>
            </a:r>
            <a:r>
              <a:rPr lang="en-US" altLang="zh-TW" smtClean="0"/>
              <a:t>MariaDB</a:t>
            </a:r>
            <a:r>
              <a:rPr lang="zh-TW" altLang="en-US" smtClean="0"/>
              <a:t>資料庫」，以及「</a:t>
            </a:r>
            <a:r>
              <a:rPr lang="en-US" altLang="zh-TW" smtClean="0"/>
              <a:t>HeidiSQL(</a:t>
            </a:r>
            <a:r>
              <a:rPr lang="zh-TW" altLang="en-US" smtClean="0"/>
              <a:t>海蒂</a:t>
            </a:r>
            <a:r>
              <a:rPr lang="en-US" altLang="zh-TW" smtClean="0"/>
              <a:t>)</a:t>
            </a:r>
            <a:r>
              <a:rPr lang="zh-TW" altLang="en-US" smtClean="0"/>
              <a:t>」作為資料庫管理工具。</a:t>
            </a:r>
          </a:p>
          <a:p>
            <a:r>
              <a:rPr lang="en-US" altLang="zh-TW" smtClean="0"/>
              <a:t>MariaDB</a:t>
            </a:r>
            <a:r>
              <a:rPr lang="zh-TW" altLang="en-US" smtClean="0"/>
              <a:t>資料庫可說是鼎鼎大名</a:t>
            </a:r>
            <a:r>
              <a:rPr lang="en-US" altLang="zh-TW" smtClean="0"/>
              <a:t>MySQL</a:t>
            </a:r>
            <a:r>
              <a:rPr lang="zh-TW" altLang="en-US" smtClean="0"/>
              <a:t>的延伸版本，它是由</a:t>
            </a:r>
            <a:r>
              <a:rPr lang="en-US" altLang="zh-TW" smtClean="0"/>
              <a:t>MySQL</a:t>
            </a:r>
            <a:r>
              <a:rPr lang="zh-TW" altLang="en-US" smtClean="0"/>
              <a:t>原創者</a:t>
            </a:r>
            <a:r>
              <a:rPr lang="en-US" altLang="zh-TW" smtClean="0"/>
              <a:t>Michael Widenius</a:t>
            </a:r>
            <a:r>
              <a:rPr lang="zh-TW" altLang="en-US" smtClean="0"/>
              <a:t>成立的</a:t>
            </a:r>
            <a:r>
              <a:rPr lang="en-US" altLang="zh-TW" smtClean="0"/>
              <a:t>MariaDB</a:t>
            </a:r>
            <a:r>
              <a:rPr lang="zh-TW" altLang="en-US" smtClean="0"/>
              <a:t>基金會開發的資料庫。</a:t>
            </a:r>
            <a:endParaRPr lang="zh-TW" alt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mtClean="0"/>
              <a:t>MariaDB</a:t>
            </a:r>
            <a:r>
              <a:rPr lang="zh-TW" altLang="en-US" smtClean="0"/>
              <a:t>是一套免費的資料庫軟體，自從</a:t>
            </a:r>
            <a:r>
              <a:rPr lang="en-US" altLang="zh-TW" smtClean="0"/>
              <a:t>MySQL</a:t>
            </a:r>
            <a:r>
              <a:rPr lang="zh-TW" altLang="en-US" smtClean="0"/>
              <a:t>被</a:t>
            </a:r>
            <a:r>
              <a:rPr lang="en-US" altLang="zh-TW" smtClean="0"/>
              <a:t>『</a:t>
            </a:r>
            <a:r>
              <a:rPr lang="zh-TW" altLang="en-US" smtClean="0"/>
              <a:t>甲骨文</a:t>
            </a:r>
            <a:r>
              <a:rPr lang="en-US" altLang="zh-TW" smtClean="0"/>
              <a:t>』</a:t>
            </a:r>
            <a:r>
              <a:rPr lang="zh-TW" altLang="en-US" smtClean="0"/>
              <a:t>公司收購之後，許多人開始猜測</a:t>
            </a:r>
            <a:r>
              <a:rPr lang="en-US" altLang="zh-TW" smtClean="0"/>
              <a:t>MySQL</a:t>
            </a:r>
            <a:r>
              <a:rPr lang="zh-TW" altLang="en-US" smtClean="0"/>
              <a:t>可能未來會以付費方式才能更新及使用。</a:t>
            </a:r>
            <a:endParaRPr lang="en-US" altLang="zh-TW" smtClean="0"/>
          </a:p>
          <a:p>
            <a:r>
              <a:rPr lang="zh-TW" altLang="en-US" smtClean="0"/>
              <a:t>反觀，</a:t>
            </a:r>
            <a:r>
              <a:rPr lang="en-US" altLang="zh-TW" smtClean="0"/>
              <a:t>MariaDB</a:t>
            </a:r>
            <a:r>
              <a:rPr lang="zh-TW" altLang="en-US" smtClean="0"/>
              <a:t>它可以保證永遠不收費。</a:t>
            </a:r>
          </a:p>
          <a:p>
            <a:r>
              <a:rPr lang="zh-TW" altLang="en-US" smtClean="0"/>
              <a:t>有鑑於此，</a:t>
            </a:r>
            <a:r>
              <a:rPr lang="en-US" altLang="zh-TW" smtClean="0"/>
              <a:t>Google</a:t>
            </a:r>
            <a:r>
              <a:rPr lang="zh-TW" altLang="en-US" smtClean="0"/>
              <a:t>最近也將數千台的</a:t>
            </a:r>
            <a:r>
              <a:rPr lang="en-US" altLang="zh-TW" smtClean="0"/>
              <a:t>MySQL</a:t>
            </a:r>
            <a:r>
              <a:rPr lang="zh-TW" altLang="en-US" smtClean="0"/>
              <a:t>資料庫伺服器更改為</a:t>
            </a:r>
            <a:r>
              <a:rPr lang="en-US" altLang="zh-TW" smtClean="0"/>
              <a:t>MariaDB</a:t>
            </a:r>
            <a:r>
              <a:rPr lang="zh-TW" altLang="en-US" smtClean="0"/>
              <a:t>，可見</a:t>
            </a:r>
            <a:r>
              <a:rPr lang="en-US" altLang="zh-TW" smtClean="0"/>
              <a:t>Google</a:t>
            </a:r>
            <a:r>
              <a:rPr lang="zh-TW" altLang="en-US" smtClean="0"/>
              <a:t>先前對</a:t>
            </a:r>
            <a:r>
              <a:rPr lang="en-US" altLang="zh-TW" smtClean="0"/>
              <a:t>MySQL</a:t>
            </a:r>
            <a:r>
              <a:rPr lang="zh-TW" altLang="en-US" smtClean="0"/>
              <a:t>依賴程度。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111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優點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可輕易將</a:t>
            </a:r>
            <a:r>
              <a:rPr lang="en-US" altLang="zh-TW" dirty="0" smtClean="0"/>
              <a:t>MySQL</a:t>
            </a:r>
            <a:r>
              <a:rPr lang="zh-TW" altLang="en-US" dirty="0" smtClean="0"/>
              <a:t>備份的資料庫，復原到</a:t>
            </a:r>
            <a:r>
              <a:rPr lang="en-US" altLang="zh-TW" dirty="0" err="1" smtClean="0"/>
              <a:t>MariaDB</a:t>
            </a:r>
            <a:r>
              <a:rPr lang="zh-TW" altLang="en-US" dirty="0" smtClean="0"/>
              <a:t>中</a:t>
            </a:r>
          </a:p>
          <a:p>
            <a:r>
              <a:rPr lang="zh-TW" altLang="en-US" dirty="0" smtClean="0"/>
              <a:t>查詢效率比</a:t>
            </a:r>
            <a:r>
              <a:rPr lang="en-US" altLang="zh-TW" dirty="0" smtClean="0"/>
              <a:t>MySQL</a:t>
            </a:r>
            <a:r>
              <a:rPr lang="zh-TW" altLang="en-US" dirty="0" smtClean="0"/>
              <a:t>佳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3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如何取得及安裝</a:t>
            </a:r>
            <a:r>
              <a:rPr lang="en-US" altLang="zh-TW" smtClean="0"/>
              <a:t>MariaDB</a:t>
            </a:r>
            <a:r>
              <a:rPr lang="zh-TW" altLang="en-US" smtClean="0"/>
              <a:t>資料庫</a:t>
            </a:r>
            <a:endParaRPr lang="zh-TW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在認識了「</a:t>
            </a:r>
            <a:r>
              <a:rPr lang="en-US" altLang="zh-TW" dirty="0" err="1" smtClean="0"/>
              <a:t>MariaDB</a:t>
            </a:r>
            <a:r>
              <a:rPr lang="zh-TW" altLang="en-US" dirty="0" smtClean="0"/>
              <a:t>資料庫」的基本功能之後，接下來，我們必須要再了解如何取得此軟體的下載點</a:t>
            </a:r>
            <a:endParaRPr lang="en-US" altLang="zh-TW" dirty="0" smtClean="0"/>
          </a:p>
          <a:p>
            <a:r>
              <a:rPr lang="zh-TW" altLang="en-US" dirty="0" smtClean="0"/>
              <a:t>因此，我們可以先連結到</a:t>
            </a:r>
            <a:r>
              <a:rPr lang="en-US" altLang="zh-TW" dirty="0" err="1" smtClean="0"/>
              <a:t>MariaDB</a:t>
            </a:r>
            <a:r>
              <a:rPr lang="zh-TW" altLang="en-US" dirty="0" smtClean="0"/>
              <a:t>的官方網站，下載之後再安裝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76839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5-2-1</a:t>
            </a:r>
            <a:r>
              <a:rPr lang="zh-TW" altLang="en-US" smtClean="0"/>
              <a:t>　下載</a:t>
            </a:r>
            <a:r>
              <a:rPr lang="en-US" altLang="zh-TW" smtClean="0"/>
              <a:t>MariaDB</a:t>
            </a:r>
            <a:endParaRPr lang="zh-TW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首先，連到</a:t>
            </a:r>
            <a:r>
              <a:rPr lang="en-US" altLang="zh-TW" dirty="0" err="1" smtClean="0"/>
              <a:t>MariaDB</a:t>
            </a:r>
            <a:r>
              <a:rPr lang="zh-TW" altLang="en-US" dirty="0" smtClean="0"/>
              <a:t>的官方網站，其完整的步驟如下：</a:t>
            </a:r>
          </a:p>
          <a:p>
            <a:r>
              <a:rPr lang="zh-TW" altLang="en-US" dirty="0" smtClean="0"/>
              <a:t>步驟</a:t>
            </a:r>
            <a:r>
              <a:rPr lang="en-US" altLang="zh-TW" dirty="0" smtClean="0"/>
              <a:t>1</a:t>
            </a:r>
            <a:r>
              <a:rPr lang="zh-TW" altLang="en-US" dirty="0" smtClean="0"/>
              <a:t>：連到官方網站</a:t>
            </a:r>
            <a:r>
              <a:rPr lang="en-US" altLang="zh-TW" dirty="0" smtClean="0"/>
              <a:t>https://</a:t>
            </a:r>
            <a:r>
              <a:rPr lang="en-US" altLang="zh-TW" dirty="0" err="1" smtClean="0"/>
              <a:t>downloads.mariadb.org</a:t>
            </a:r>
            <a:r>
              <a:rPr lang="en-US" altLang="zh-TW" dirty="0" smtClean="0"/>
              <a:t>/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92677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：點選</a:t>
            </a:r>
            <a:r>
              <a:rPr lang="zh-TW" altLang="en-US" dirty="0"/>
              <a:t>「</a:t>
            </a:r>
            <a:r>
              <a:rPr lang="en-US" altLang="zh-TW" dirty="0" err="1"/>
              <a:t>MariaDB</a:t>
            </a:r>
            <a:r>
              <a:rPr lang="en-US" altLang="zh-TW" dirty="0"/>
              <a:t> 10.1 Series</a:t>
            </a:r>
            <a:r>
              <a:rPr lang="zh-TW" altLang="en-US" dirty="0"/>
              <a:t>」版本的下載點。如下圖所示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447363"/>
            <a:ext cx="8086086" cy="5115402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798619" y="4797152"/>
            <a:ext cx="1666779" cy="36004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7710</TotalTime>
  <Words>2210</Words>
  <Application>Microsoft Office PowerPoint</Application>
  <PresentationFormat>如螢幕大小 (4:3)</PresentationFormat>
  <Paragraphs>189</Paragraphs>
  <Slides>34</Slides>
  <Notes>23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佈景主題1</vt:lpstr>
      <vt:lpstr>第五章  MariaDB資料庫的管理環境</vt:lpstr>
      <vt:lpstr>本章學習目標 </vt:lpstr>
      <vt:lpstr>本章內容 </vt:lpstr>
      <vt:lpstr>5-1何謂MariaDB資料庫？</vt:lpstr>
      <vt:lpstr>PowerPoint 簡報</vt:lpstr>
      <vt:lpstr>優點</vt:lpstr>
      <vt:lpstr>5-2如何取得及安裝MariaDB資料庫</vt:lpstr>
      <vt:lpstr>5-2-1　下載MariaDB</vt:lpstr>
      <vt:lpstr>步驟2：點選「MariaDB 10.1 Series」版本的下載點。如下圖所示：</vt:lpstr>
      <vt:lpstr>步驟3：依照使用者不同的作業系統，來點選不同版本的下載點。</vt:lpstr>
      <vt:lpstr>步驟4：直接帶領使用者下載 </vt:lpstr>
      <vt:lpstr>5-2-2　安裝MariaDB</vt:lpstr>
      <vt:lpstr>步驟2：勾選「I accept the …」之後再按「Next」鈕。</vt:lpstr>
      <vt:lpstr>步驟3：點選「Create new …」之後再按「Next」鈕。</vt:lpstr>
      <vt:lpstr>步驟4：直接按「Next」鈕。 </vt:lpstr>
      <vt:lpstr>步驟5：設定「密碼」，勾選以下項目，最後，再按「Next」鈕。</vt:lpstr>
      <vt:lpstr>步驟6：設定資料庫相關資料 </vt:lpstr>
      <vt:lpstr>步驟7：直接按「Next」鈕。 </vt:lpstr>
      <vt:lpstr>步驟8：準備開始安裝，請直接按「Install」鈕。 </vt:lpstr>
      <vt:lpstr>步驟9：安裝完成，請直接按「Finish」鈕。 </vt:lpstr>
      <vt:lpstr>5-3 如何設定及使用HeidiSQL資料庫管理工具</vt:lpstr>
      <vt:lpstr>一、設定HeidiSQL資料庫管理工具 </vt:lpstr>
      <vt:lpstr>步驟二：在「會話管理器」對話方塊中，按左下方的「新建」鈕。</vt:lpstr>
      <vt:lpstr>步驟三：設定新的連線 </vt:lpstr>
      <vt:lpstr>二、開啟HeidiSQL資料庫管理工具 </vt:lpstr>
      <vt:lpstr> 步驟五： HeidiSQL資料庫管理工具主畫面 </vt:lpstr>
      <vt:lpstr>5-4 利用HeidiSQL工具撰寫第一支SQL指令程式</vt:lpstr>
      <vt:lpstr>(二) 重新整理 </vt:lpstr>
      <vt:lpstr>(三) 顯示剛才建立的資料庫名稱 </vt:lpstr>
      <vt:lpstr>二、建立資料表(Student) </vt:lpstr>
      <vt:lpstr>(二) 重新整理 </vt:lpstr>
      <vt:lpstr>(三) 顯示剛才建立的「學生資料表」 </vt:lpstr>
      <vt:lpstr>三、新增記錄到資料表中  </vt:lpstr>
      <vt:lpstr>四、查詢「學生資料表」中的記錄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數位學習_課程</dc:title>
  <dc:creator>Lee C.H. PhD</dc:creator>
  <cp:lastModifiedBy>p3</cp:lastModifiedBy>
  <cp:revision>1841</cp:revision>
  <dcterms:created xsi:type="dcterms:W3CDTF">2007-11-16T00:45:50Z</dcterms:created>
  <dcterms:modified xsi:type="dcterms:W3CDTF">2016-08-26T03:05:34Z</dcterms:modified>
</cp:coreProperties>
</file>